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304" r:id="rId4"/>
    <p:sldId id="296" r:id="rId5"/>
    <p:sldId id="273" r:id="rId6"/>
    <p:sldId id="275" r:id="rId7"/>
    <p:sldId id="276" r:id="rId8"/>
    <p:sldId id="278" r:id="rId9"/>
    <p:sldId id="298" r:id="rId10"/>
    <p:sldId id="299" r:id="rId11"/>
    <p:sldId id="293" r:id="rId12"/>
    <p:sldId id="274" r:id="rId13"/>
    <p:sldId id="281" r:id="rId14"/>
    <p:sldId id="294" r:id="rId15"/>
    <p:sldId id="289" r:id="rId16"/>
    <p:sldId id="279" r:id="rId17"/>
    <p:sldId id="305" r:id="rId18"/>
    <p:sldId id="297" r:id="rId19"/>
    <p:sldId id="301" r:id="rId20"/>
    <p:sldId id="285" r:id="rId21"/>
    <p:sldId id="284" r:id="rId22"/>
    <p:sldId id="288" r:id="rId23"/>
    <p:sldId id="286" r:id="rId24"/>
    <p:sldId id="287" r:id="rId25"/>
    <p:sldId id="300" r:id="rId26"/>
    <p:sldId id="277" r:id="rId27"/>
    <p:sldId id="271" r:id="rId28"/>
    <p:sldId id="302" r:id="rId29"/>
    <p:sldId id="30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10</a:t>
            </a:r>
            <a:r>
              <a:rPr lang="en-GB" dirty="0" smtClean="0"/>
              <a:t>/5/2019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a:t>
            </a:r>
            <a:r>
              <a:rPr lang="en-GB" dirty="0" err="1"/>
              <a:t>LocusZoom</a:t>
            </a:r>
            <a:r>
              <a:rPr lang="en-GB" dirty="0"/>
              <a:t> 1.4, cardio), and UK10K+1KG as LD references, with (experimentally) balanced and comparable parameters, i.e.,</a:t>
            </a:r>
          </a:p>
          <a:p>
            <a:r>
              <a:rPr lang="en-GB" dirty="0"/>
              <a:t>PLINK </a:t>
            </a:r>
            <a:r>
              <a:rPr lang="en-GB" dirty="0" smtClean="0"/>
              <a:t>--</a:t>
            </a:r>
            <a:r>
              <a:rPr lang="en-GB" dirty="0"/>
              <a:t>clump-r2 0.1 can also give overlap with approximately independent LD bocks (see </a:t>
            </a:r>
            <a:r>
              <a:rPr lang="en-GB" dirty="0" smtClean="0"/>
              <a:t>INF1.UK10K+1KG.AILD.r2-0.1.ranges</a:t>
            </a:r>
            <a:r>
              <a:rPr lang="en-GB" dirty="0"/>
              <a:t>).</a:t>
            </a:r>
          </a:p>
          <a:p>
            <a:r>
              <a:rPr lang="en-GB" dirty="0"/>
              <a:t>GCTA --</a:t>
            </a:r>
            <a:r>
              <a:rPr lang="en-GB" dirty="0" err="1"/>
              <a:t>cojo</a:t>
            </a:r>
            <a:r>
              <a:rPr lang="en-GB" dirty="0"/>
              <a:t>-collinear </a:t>
            </a:r>
            <a:r>
              <a:rPr lang="en-GB" dirty="0" smtClean="0"/>
              <a:t>0.9 </a:t>
            </a:r>
            <a:r>
              <a:rPr lang="en-GB" dirty="0"/>
              <a:t>gives near-independent (primary + secondary) signals</a:t>
            </a:r>
            <a:r>
              <a:rPr lang="en-GB" dirty="0" smtClean="0"/>
              <a:t>..</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lnSpcReduction="10000"/>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1KG (built from </a:t>
            </a:r>
            <a:r>
              <a:rPr lang="en-GB" dirty="0" err="1"/>
              <a:t>LocusZoom</a:t>
            </a:r>
            <a:r>
              <a:rPr lang="en-GB" dirty="0"/>
              <a:t> 1.4 and also curated databases at cardio), 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a:t>
            </a:r>
            <a:endParaRPr lang="en-GB" dirty="0"/>
          </a:p>
          <a:p>
            <a:r>
              <a:rPr lang="en-GB" dirty="0" err="1"/>
              <a:t>Finemapping</a:t>
            </a:r>
            <a:r>
              <a:rPr lang="en-GB" dirty="0"/>
              <a:t>, LDSC analysis, pathway analysis?</a:t>
            </a:r>
          </a:p>
          <a:p>
            <a:r>
              <a:rPr lang="en-GB" dirty="0"/>
              <a:t>Quantitative trait/disease outcomes, e.g., CVD, lung function.</a:t>
            </a:r>
          </a:p>
          <a:p>
            <a:pPr marL="0" indent="0">
              <a:buNone/>
            </a:pPr>
            <a:endParaRPr lang="en-GB" dirty="0"/>
          </a:p>
        </p:txBody>
      </p:sp>
    </p:spTree>
    <p:extLst>
      <p:ext uri="{BB962C8B-B14F-4D97-AF65-F5344CB8AC3E}">
        <p14:creationId xmlns:p14="http://schemas.microsoft.com/office/powerpoint/2010/main" val="2840599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Approximately independent LD blocks</a:t>
            </a:r>
            <a:endParaRPr lang="en-GB" b="1" dirty="0"/>
          </a:p>
        </p:txBody>
      </p:sp>
      <p:sp>
        <p:nvSpPr>
          <p:cNvPr id="3" name="Content Placeholder 2"/>
          <p:cNvSpPr>
            <a:spLocks noGrp="1"/>
          </p:cNvSpPr>
          <p:nvPr>
            <p:ph idx="1"/>
          </p:nvPr>
        </p:nvSpPr>
        <p:spPr/>
        <p:txBody>
          <a:bodyPr/>
          <a:lstStyle/>
          <a:p>
            <a:r>
              <a:rPr lang="en-GB" dirty="0" smtClean="0"/>
              <a:t>Start with 1703 autosomal regions.</a:t>
            </a:r>
          </a:p>
          <a:p>
            <a:r>
              <a:rPr lang="en-GB" dirty="0" smtClean="0"/>
              <a:t>Exclude 12 high LD regions including HLA, giving 1672 regions.</a:t>
            </a:r>
          </a:p>
          <a:p>
            <a:r>
              <a:rPr lang="en-GB" dirty="0" smtClean="0"/>
              <a:t>Overlap regions with GWAS </a:t>
            </a:r>
            <a:r>
              <a:rPr lang="en-GB" dirty="0" err="1" smtClean="0"/>
              <a:t>sumstats</a:t>
            </a:r>
            <a:r>
              <a:rPr lang="en-GB" dirty="0" smtClean="0"/>
              <a:t>.</a:t>
            </a:r>
          </a:p>
          <a:p>
            <a:r>
              <a:rPr lang="en-GB" dirty="0" smtClean="0"/>
              <a:t>Obtain near-independent signals:</a:t>
            </a:r>
          </a:p>
          <a:p>
            <a:pPr lvl="1"/>
            <a:r>
              <a:rPr lang="en-GB" dirty="0" smtClean="0"/>
              <a:t>PLINK –clump on these</a:t>
            </a:r>
          </a:p>
          <a:p>
            <a:pPr lvl="1"/>
            <a:r>
              <a:rPr lang="en-GB" dirty="0" smtClean="0"/>
              <a:t>GCTA –</a:t>
            </a:r>
            <a:r>
              <a:rPr lang="en-GB" dirty="0" err="1" smtClean="0"/>
              <a:t>cojo-slct</a:t>
            </a:r>
            <a:r>
              <a:rPr lang="en-GB" dirty="0" smtClean="0"/>
              <a:t> on these</a:t>
            </a:r>
          </a:p>
          <a:p>
            <a:r>
              <a:rPr lang="en-GB" dirty="0" smtClean="0"/>
              <a:t>Conduct downstream analysis:</a:t>
            </a:r>
          </a:p>
          <a:p>
            <a:pPr lvl="1"/>
            <a:r>
              <a:rPr lang="en-GB" dirty="0" smtClean="0"/>
              <a:t>Classify into cis/trans signals.</a:t>
            </a:r>
          </a:p>
          <a:p>
            <a:pPr lvl="1"/>
            <a:r>
              <a:rPr lang="en-GB" dirty="0" err="1" smtClean="0"/>
              <a:t>PhenoScanner</a:t>
            </a:r>
            <a:r>
              <a:rPr lang="en-GB" dirty="0" smtClean="0"/>
              <a:t>.</a:t>
            </a:r>
          </a:p>
          <a:p>
            <a:pPr marL="457200" lvl="1" indent="0">
              <a:buNone/>
            </a:pPr>
            <a:endParaRPr lang="en-GB" dirty="0" smtClean="0"/>
          </a:p>
        </p:txBody>
      </p:sp>
    </p:spTree>
    <p:extLst>
      <p:ext uri="{BB962C8B-B14F-4D97-AF65-F5344CB8AC3E}">
        <p14:creationId xmlns:p14="http://schemas.microsoft.com/office/powerpoint/2010/main" val="1894525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410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380 primary+30 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742809525"/>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45</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20</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738664"/>
          </a:xfrm>
          <a:prstGeom prst="rect">
            <a:avLst/>
          </a:prstGeom>
        </p:spPr>
        <p:txBody>
          <a:bodyPr wrap="square">
            <a:spAutoFit/>
          </a:bodyPr>
          <a:lstStyle/>
          <a:p>
            <a:pPr marL="285750" indent="-285750">
              <a:buFont typeface="Arial" panose="020B0604020202020204" pitchFamily="34" charset="0"/>
              <a:buChar char="•"/>
            </a:pPr>
            <a:r>
              <a:rPr lang="en-GB" altLang="en-US" sz="2400" smtClean="0">
                <a:latin typeface="Arial" charset="0"/>
                <a:ea typeface="SimSun" pitchFamily="2" charset="-122"/>
              </a:rPr>
              <a:t>228 </a:t>
            </a:r>
            <a:r>
              <a:rPr lang="en-GB" altLang="en-US" sz="2400">
                <a:latin typeface="Arial" charset="0"/>
                <a:ea typeface="SimSun" pitchFamily="2" charset="-122"/>
              </a:rPr>
              <a:t>cis/182 </a:t>
            </a:r>
            <a:r>
              <a:rPr lang="en-GB" altLang="en-US" sz="2400" smtClean="0">
                <a:latin typeface="Arial" charset="0"/>
                <a:ea typeface="SimSun" pitchFamily="2" charset="-122"/>
              </a:rPr>
              <a:t>trans </a:t>
            </a:r>
            <a:r>
              <a:rPr lang="en-GB" altLang="en-US" sz="2400" dirty="0">
                <a:latin typeface="Arial" charset="0"/>
                <a:ea typeface="SimSun" pitchFamily="2" charset="-122"/>
              </a:rPr>
              <a:t>signals</a:t>
            </a:r>
          </a:p>
          <a:p>
            <a:endParaRPr lang="en-GB" dirty="0"/>
          </a:p>
        </p:txBody>
      </p:sp>
      <p:pic>
        <p:nvPicPr>
          <p:cNvPr id="11" name="Content Placeholder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053945" y="1730895"/>
            <a:ext cx="4862558" cy="4862558"/>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1.1 at cardio identifies earlier work on OPG by Kwan et al. (2014).</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smtClean="0"/>
              <a:t>Manhattan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smtClean="0"/>
              <a:t>Q-Q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Our </a:t>
            </a:r>
            <a:r>
              <a:rPr lang="en-GB" altLang="en-US" dirty="0">
                <a:latin typeface="Arial" charset="0"/>
              </a:rPr>
              <a:t>GitHub repository, https://</a:t>
            </a:r>
            <a:r>
              <a:rPr lang="en-GB" altLang="en-US" dirty="0" smtClean="0">
                <a:latin typeface="Arial" charset="0"/>
              </a:rPr>
              <a:t>github.com/jinghuazhao/INF, provides additional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2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t>
            </a:r>
            <a:r>
              <a:rPr lang="en-GB" dirty="0"/>
              <a:t>approximately independent LD 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endParaRPr lang="en-GB" dirty="0"/>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Other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INTERVAL`</a:t>
            </a:r>
          </a:p>
          <a:p>
            <a:r>
              <a:rPr lang="en-US" dirty="0" smtClean="0"/>
              <a:t>Total </a:t>
            </a:r>
            <a:r>
              <a:rPr lang="en-US" dirty="0"/>
              <a:t># signals relative to other </a:t>
            </a:r>
            <a:r>
              <a:rPr lang="en-US" dirty="0" smtClean="0"/>
              <a:t>panels.</a:t>
            </a:r>
            <a:endParaRPr lang="en-US" dirty="0"/>
          </a:p>
          <a:p>
            <a:r>
              <a:rPr lang="en-US" dirty="0" err="1"/>
              <a:t>Phenoscanner</a:t>
            </a:r>
            <a:r>
              <a:rPr lang="en-US" dirty="0"/>
              <a:t> and </a:t>
            </a:r>
            <a:r>
              <a:rPr lang="en-US" dirty="0" err="1" smtClean="0"/>
              <a:t>eQTL</a:t>
            </a:r>
            <a:r>
              <a:rPr lang="en-US" dirty="0" smtClean="0"/>
              <a:t>.</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92500" lnSpcReduction="1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oligonucleotide-</a:t>
            </a:r>
            <a:r>
              <a:rPr lang="en-GB" dirty="0" err="1"/>
              <a:t>labeled</a:t>
            </a:r>
            <a:r>
              <a:rPr lang="en-GB" dirty="0"/>
              <a:t> 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Methods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 </a:t>
            </a: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significance </a:t>
            </a:r>
            <a:r>
              <a:rPr lang="en-GB" altLang="en-US" dirty="0" smtClean="0">
                <a:latin typeface="Arial" charset="0"/>
                <a:ea typeface="SimSun" pitchFamily="2" charset="-122"/>
              </a:rPr>
              <a:t>5e-8/91.</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meta-analysis</a:t>
            </a:r>
            <a:endParaRPr lang="en-GB" b="1" dirty="0"/>
          </a:p>
        </p:txBody>
      </p:sp>
      <p:sp>
        <p:nvSpPr>
          <p:cNvPr id="3" name="Content Placeholder 2"/>
          <p:cNvSpPr>
            <a:spLocks noGrp="1"/>
          </p:cNvSpPr>
          <p:nvPr>
            <p:ph idx="1"/>
          </p:nvPr>
        </p:nvSpPr>
        <p:spPr/>
        <p:txBody>
          <a:bodyPr/>
          <a:lstStyle/>
          <a:p>
            <a:r>
              <a:rPr lang="en-GB" dirty="0"/>
              <a:t>QCGWAS only desirable for small (esp. problematic) number of proteins.</a:t>
            </a:r>
          </a:p>
          <a:p>
            <a:r>
              <a:rPr lang="en-GB" dirty="0"/>
              <a:t>Manhattan plots were produced for each protein from each cohort.</a:t>
            </a:r>
          </a:p>
          <a:p>
            <a:r>
              <a:rPr lang="en-GB" dirty="0"/>
              <a:t>It indicates that </a:t>
            </a:r>
            <a:r>
              <a:rPr lang="en-GB" dirty="0" err="1"/>
              <a:t>sumstats</a:t>
            </a:r>
            <a:r>
              <a:rPr lang="en-GB" dirty="0"/>
              <a:t> are generally satisfactory</a:t>
            </a:r>
            <a:r>
              <a:rPr lang="en-GB" dirty="0" smtClean="0"/>
              <a:t>.</a:t>
            </a:r>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LLOD.</a:t>
            </a:r>
          </a:p>
          <a:p>
            <a:pPr lvl="1"/>
            <a:r>
              <a:rPr lang="en-GB" dirty="0" smtClean="0"/>
              <a:t>Exclusion from METAL.</a:t>
            </a:r>
          </a:p>
          <a:p>
            <a:pPr lvl="1"/>
            <a:r>
              <a:rPr lang="en-GB" dirty="0" err="1" smtClean="0"/>
              <a:t>Evenutal</a:t>
            </a:r>
            <a:r>
              <a:rPr lang="en-GB" dirty="0" smtClean="0"/>
              <a:t>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1131</TotalTime>
  <Words>1426</Words>
  <Application>Microsoft Office PowerPoint</Application>
  <PresentationFormat>Widescreen</PresentationFormat>
  <Paragraphs>221</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SimSun</vt:lpstr>
      <vt:lpstr>Arial</vt:lpstr>
      <vt:lpstr>Calibri</vt:lpstr>
      <vt:lpstr>Calibri Light</vt:lpstr>
      <vt:lpstr>Verdana</vt:lpstr>
      <vt:lpstr>Office Theme</vt:lpstr>
      <vt:lpstr>Genomic dissection of inflammatory proteins</vt:lpstr>
      <vt:lpstr>Introduction</vt:lpstr>
      <vt:lpstr>Olink Proximity Extension Assay (PEA) technology</vt:lpstr>
      <vt:lpstr>Methods</vt:lpstr>
      <vt:lpstr>Study information</vt:lpstr>
      <vt:lpstr>Association analysis for KORA</vt:lpstr>
      <vt:lpstr>Meta-analysis (METAL)</vt:lpstr>
      <vt:lpstr>Quality control of meta-analysis</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Results</vt:lpstr>
      <vt:lpstr>Approximately independent LD blocks</vt:lpstr>
      <vt:lpstr>410 Signals</vt:lpstr>
      <vt:lpstr>Annotation by PhenoScanner</vt:lpstr>
      <vt:lpstr>Manhattan plot (OPG)</vt:lpstr>
      <vt:lpstr>Q-Q plot (OPG)</vt:lpstr>
      <vt:lpstr>Regional plot (OPG, chr8)</vt:lpstr>
      <vt:lpstr>Forest plot (OPG, chr8)</vt:lpstr>
      <vt:lpstr>Forest plot (OPG, chr17)</vt:lpstr>
      <vt:lpstr>Conclusion</vt:lpstr>
      <vt:lpstr>Outlook of the analysis</vt:lpstr>
      <vt:lpstr>Other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555</cp:revision>
  <dcterms:created xsi:type="dcterms:W3CDTF">2018-11-11T14:47:16Z</dcterms:created>
  <dcterms:modified xsi:type="dcterms:W3CDTF">2019-05-10T07:49:35Z</dcterms:modified>
</cp:coreProperties>
</file>